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94" r:id="rId8"/>
    <p:sldId id="279" r:id="rId9"/>
    <p:sldId id="274" r:id="rId10"/>
    <p:sldId id="282" r:id="rId11"/>
    <p:sldId id="271" r:id="rId12"/>
    <p:sldId id="290" r:id="rId13"/>
    <p:sldId id="267" r:id="rId14"/>
    <p:sldId id="283" r:id="rId15"/>
    <p:sldId id="285" r:id="rId16"/>
    <p:sldId id="273" r:id="rId17"/>
    <p:sldId id="291" r:id="rId18"/>
    <p:sldId id="268" r:id="rId19"/>
    <p:sldId id="292" r:id="rId20"/>
    <p:sldId id="293" r:id="rId21"/>
    <p:sldId id="295" r:id="rId22"/>
    <p:sldId id="265" r:id="rId23"/>
    <p:sldId id="266" r:id="rId2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Prueba.xlsx]Hoja3!TablaDinámica13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Ejecución de Casos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578827022541339E-2"/>
          <c:y val="0.15038923830645551"/>
          <c:w val="0.91162012262710967"/>
          <c:h val="0.77284718511502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E45-4454-A687-EF79D497A9C5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E45-4454-A687-EF79D497A9C5}"/>
              </c:ext>
            </c:extLst>
          </c:dPt>
          <c:dLbls>
            <c:dLbl>
              <c:idx val="0"/>
              <c:layout>
                <c:manualLayout>
                  <c:x val="1.0936132980830811E-7"/>
                  <c:y val="-9.259076990376202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1" baseline="0"/>
                      <a:t>APROBADO; </a:t>
                    </a:r>
                    <a:fld id="{3C4B5D64-0D97-48D2-B83B-F66A93EC5A49}" type="VALUE">
                      <a:rPr lang="en-US" sz="1050" b="1" baseline="0"/>
                      <a:pPr>
                        <a:defRPr sz="1050" b="1"/>
                      </a:pPr>
                      <a:t>[VALOR]</a:t>
                    </a:fld>
                    <a:endParaRPr lang="en-US" sz="1050" b="1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3958880139981"/>
                      <c:h val="7.83318751822688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45-4454-A687-EF79D497A9C5}"/>
                </c:ext>
              </c:extLst>
            </c:dLbl>
            <c:dLbl>
              <c:idx val="1"/>
              <c:layout>
                <c:manualLayout>
                  <c:x val="1.0936132983377078E-7"/>
                  <c:y val="-3.24072251385242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D53649-8C3D-4ABF-9732-7D4CFCB7CEDF}" type="CATEGORYNAME">
                      <a:rPr lang="en-US" sz="1050" b="1"/>
                      <a:pPr>
                        <a:defRPr sz="1050" b="1"/>
                      </a:pPr>
                      <a:t>[NOMBRE DE CATEGORÍA]</a:t>
                    </a:fld>
                    <a:r>
                      <a:rPr lang="en-US" sz="1050" b="1" baseline="0"/>
                      <a:t>; 11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00240594925632"/>
                      <c:h val="6.907261592300961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45-4454-A687-EF79D497A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Hoja3!$A$4:$A$5</c:f>
              <c:strCache>
                <c:ptCount val="2"/>
                <c:pt idx="0">
                  <c:v>OK</c:v>
                </c:pt>
                <c:pt idx="1">
                  <c:v>RECHAZADO</c:v>
                </c:pt>
              </c:strCache>
            </c:strRef>
          </c:cat>
          <c:val>
            <c:numRef>
              <c:f>Hoja3!$B$4:$B$5</c:f>
              <c:numCache>
                <c:formatCode>General</c:formatCode>
                <c:ptCount val="2"/>
                <c:pt idx="0">
                  <c:v>61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5-4454-A687-EF79D497A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1455295"/>
        <c:axId val="531448639"/>
      </c:barChart>
      <c:catAx>
        <c:axId val="53145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31448639"/>
        <c:crosses val="autoZero"/>
        <c:auto val="1"/>
        <c:lblAlgn val="ctr"/>
        <c:lblOffset val="100"/>
        <c:noMultiLvlLbl val="0"/>
      </c:catAx>
      <c:valAx>
        <c:axId val="5314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3145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Prueba.xlsx]Hoja4!TablaDinámica18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/>
              <a:t>Estado Final</a:t>
            </a:r>
            <a:r>
              <a:rPr lang="es-CL" b="1" baseline="0"/>
              <a:t> de </a:t>
            </a:r>
            <a:r>
              <a:rPr lang="es-CL" b="1"/>
              <a:t>Defectos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2-4925-9DD1-B62DB8C87E70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2-4925-9DD1-B62DB8C87E70}"/>
              </c:ext>
            </c:extLst>
          </c:dPt>
          <c:dLbls>
            <c:dLbl>
              <c:idx val="0"/>
              <c:layout>
                <c:manualLayout>
                  <c:x val="8.7760753744671807E-2"/>
                  <c:y val="-2.3005933690803986E-2"/>
                </c:manualLayout>
              </c:layout>
              <c:tx>
                <c:rich>
                  <a:bodyPr/>
                  <a:lstStyle/>
                  <a:p>
                    <a:fld id="{2E93F522-E6EA-4891-B601-E5B20BEC6721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8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759216574128"/>
                      <c:h val="9.161393169412104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D2-4925-9DD1-B62DB8C87E70}"/>
                </c:ext>
              </c:extLst>
            </c:dLbl>
            <c:dLbl>
              <c:idx val="1"/>
              <c:layout>
                <c:manualLayout>
                  <c:x val="-4.244030648362012E-2"/>
                  <c:y val="-1.388888888888888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2D2-4925-9DD1-B62DB8C87E7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Hoja4!$A$4:$A$6</c:f>
              <c:strCache>
                <c:ptCount val="2"/>
                <c:pt idx="0">
                  <c:v>Corregido</c:v>
                </c:pt>
                <c:pt idx="1">
                  <c:v>Mejora</c:v>
                </c:pt>
              </c:strCache>
            </c:strRef>
          </c:cat>
          <c:val>
            <c:numRef>
              <c:f>Hoja4!$B$4:$B$6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D2-4925-9DD1-B62DB8C87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30B-1442-44D5-A946-3D3ED47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90" y="603664"/>
            <a:ext cx="10515600" cy="1325563"/>
          </a:xfrm>
        </p:spPr>
        <p:txBody>
          <a:bodyPr/>
          <a:lstStyle/>
          <a:p>
            <a:r>
              <a:rPr lang="es-ES" dirty="0"/>
              <a:t>Plan Pruebas de Errores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3E9CF52-300C-4533-8438-4BEF299BA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218811"/>
              </p:ext>
            </p:extLst>
          </p:nvPr>
        </p:nvGraphicFramePr>
        <p:xfrm>
          <a:off x="660193" y="2478157"/>
          <a:ext cx="5024990" cy="401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A61C2B1-B23B-4843-88BB-CCCAE8E8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365725"/>
              </p:ext>
            </p:extLst>
          </p:nvPr>
        </p:nvGraphicFramePr>
        <p:xfrm>
          <a:off x="6461029" y="1633496"/>
          <a:ext cx="5359910" cy="462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6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44703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4251577" y="3441652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5054685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F2A3-92D3-4E8D-A30C-46A53F2F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9F41A-D757-4C29-AAFD-F0EF2EBC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54842BB-A474-4CCD-9FDE-D3064358C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504"/>
            <a:ext cx="11661913" cy="6884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3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22" y="862749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2575" y="1793015"/>
            <a:ext cx="2562125" cy="4636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L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42386" y="1905097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51012" y="3238853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875638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30992" y="4659861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875637" y="3762073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6897103" y="3023409"/>
            <a:ext cx="25489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de </a:t>
            </a:r>
            <a:r>
              <a:rPr lang="es-CL" sz="2800" dirty="0"/>
              <a:t>Arquitectura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471061" y="1965663"/>
            <a:ext cx="2562125" cy="448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Planificación</a:t>
            </a:r>
            <a:endParaRPr lang="es-CL" sz="2400" dirty="0"/>
          </a:p>
        </p:txBody>
      </p:sp>
      <p:sp>
        <p:nvSpPr>
          <p:cNvPr id="26" name="Rectángulo 25"/>
          <p:cNvSpPr/>
          <p:nvPr/>
        </p:nvSpPr>
        <p:spPr>
          <a:xfrm>
            <a:off x="3829809" y="1773718"/>
            <a:ext cx="225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RF &amp;  </a:t>
            </a:r>
            <a:r>
              <a:rPr lang="es-CL" sz="2800" dirty="0" smtClean="0"/>
              <a:t>RNF</a:t>
            </a:r>
            <a:endParaRPr lang="es-CL" sz="2800" dirty="0"/>
          </a:p>
        </p:txBody>
      </p:sp>
      <p:sp>
        <p:nvSpPr>
          <p:cNvPr id="28" name="Rectángulo 27"/>
          <p:cNvSpPr/>
          <p:nvPr/>
        </p:nvSpPr>
        <p:spPr>
          <a:xfrm>
            <a:off x="3663512" y="3172725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Casos De Uso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6743134" y="4785546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2" name="Conector recto de flecha 31"/>
          <p:cNvCxnSpPr/>
          <p:nvPr/>
        </p:nvCxnSpPr>
        <p:spPr>
          <a:xfrm>
            <a:off x="5054599" y="3687574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9752593" y="493355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Demo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5024747" y="2341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301852" y="3373279"/>
            <a:ext cx="2900542" cy="463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 de prueba</a:t>
            </a:r>
            <a:endParaRPr lang="es-CL" sz="2400" dirty="0"/>
          </a:p>
        </p:txBody>
      </p:sp>
      <p:sp>
        <p:nvSpPr>
          <p:cNvPr id="34" name="Rectángulo 33"/>
          <p:cNvSpPr/>
          <p:nvPr/>
        </p:nvSpPr>
        <p:spPr>
          <a:xfrm>
            <a:off x="3930942" y="4471666"/>
            <a:ext cx="21531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 de Actividad</a:t>
            </a:r>
            <a:endParaRPr lang="es-CL" sz="2800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7925544" y="233564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>
            <a:off x="10682055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>
            <a:off x="7993638" y="39674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10682055" y="4073940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6" grpId="0"/>
      <p:bldP spid="28" grpId="0"/>
      <p:bldP spid="30" grpId="0"/>
      <p:bldP spid="38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CC07-61A9-46C7-9CB3-200038F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18F53-72AE-4C7B-BD7B-21E6808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80A3AD3-B766-4FDE-9D81-442DF2448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2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istema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</a:t>
            </a:r>
            <a:r>
              <a:rPr lang="en-US" sz="2400" b="1" i="1" dirty="0" smtClean="0"/>
              <a:t>ECONOMÍA </a:t>
            </a:r>
            <a:r>
              <a:rPr lang="en-US" sz="2400" b="1" i="1" dirty="0"/>
              <a:t>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016400" y="2614183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161190" y="3185814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33427" y="4680775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176857">
            <a:off x="6452750" y="3404499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9145739" y="2779634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262768" y="3213811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612443" y="4285607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140794">
            <a:off x="6301219" y="2072218"/>
            <a:ext cx="2132699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9071221" y="409053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779488" y="858832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662612" y="1839820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  <p:sp>
        <p:nvSpPr>
          <p:cNvPr id="19" name="Elipse 18"/>
          <p:cNvSpPr/>
          <p:nvPr/>
        </p:nvSpPr>
        <p:spPr>
          <a:xfrm>
            <a:off x="9145739" y="4788516"/>
            <a:ext cx="1493908" cy="148433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262768" y="52226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 smtClean="0"/>
              <a:t>11,6%</a:t>
            </a:r>
            <a:endParaRPr lang="es-ES" sz="3200" dirty="0"/>
          </a:p>
        </p:txBody>
      </p:sp>
      <p:sp>
        <p:nvSpPr>
          <p:cNvPr id="21" name="Rectángulo 20"/>
          <p:cNvSpPr/>
          <p:nvPr/>
        </p:nvSpPr>
        <p:spPr>
          <a:xfrm>
            <a:off x="8612443" y="62944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Otros</a:t>
            </a:r>
            <a:endParaRPr lang="es-ES" sz="2400" dirty="0"/>
          </a:p>
        </p:txBody>
      </p:sp>
      <p:sp>
        <p:nvSpPr>
          <p:cNvPr id="22" name="Flecha derecha 21"/>
          <p:cNvSpPr/>
          <p:nvPr/>
        </p:nvSpPr>
        <p:spPr>
          <a:xfrm rot="1166175">
            <a:off x="6296274" y="4488183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empresa icon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" y="2656168"/>
            <a:ext cx="3566568" cy="28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  <p:bldP spid="19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CB9371-C90E-4443-BFA9-C2633D97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7152"/>
          </a:xfrm>
          <a:prstGeom prst="rect">
            <a:avLst/>
          </a:prstGeom>
        </p:spPr>
      </p:pic>
      <p:sp>
        <p:nvSpPr>
          <p:cNvPr id="6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3906741" y="21443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3972739" y="22488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48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Base </a:t>
            </a:r>
            <a:r>
              <a:rPr lang="es-ES" dirty="0"/>
              <a:t>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498</Words>
  <Application>Microsoft Office PowerPoint</Application>
  <PresentationFormat>Panorámica</PresentationFormat>
  <Paragraphs>171</Paragraphs>
  <Slides>23</Slides>
  <Notes>0</Notes>
  <HiddenSlides>2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Plan Pruebas de Errores</vt:lpstr>
      <vt:lpstr>Tiempos planificados y Estados de avance</vt:lpstr>
      <vt:lpstr>Presentación de PowerPoint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Hugo Araya Leiva</cp:lastModifiedBy>
  <cp:revision>125</cp:revision>
  <dcterms:created xsi:type="dcterms:W3CDTF">2015-07-01T15:45:01Z</dcterms:created>
  <dcterms:modified xsi:type="dcterms:W3CDTF">2018-07-02T16:16:11Z</dcterms:modified>
</cp:coreProperties>
</file>